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5"/>
  </p:notesMasterIdLst>
  <p:sldIdLst>
    <p:sldId id="11088029" r:id="rId2"/>
    <p:sldId id="11088030" r:id="rId3"/>
    <p:sldId id="11088031" r:id="rId4"/>
  </p:sldIdLst>
  <p:sldSz cx="24384000" cy="13716000"/>
  <p:notesSz cx="9144000" cy="6858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A84CC"/>
    <a:srgbClr val="E5EDF6"/>
    <a:srgbClr val="CBD5E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74"/>
  </p:normalViewPr>
  <p:slideViewPr>
    <p:cSldViewPr snapToGrid="0" snapToObjects="1">
      <p:cViewPr>
        <p:scale>
          <a:sx n="58" d="100"/>
          <a:sy n="58" d="100"/>
        </p:scale>
        <p:origin x="-72" y="-150"/>
      </p:cViewPr>
      <p:guideLst>
        <p:guide orient="horz" pos="4320"/>
        <p:guide pos="76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0" cy="720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5283200" cy="25806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6905979" y="0"/>
            <a:ext cx="5283200" cy="25806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  <a:t>2023/4/25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4552950" y="642938"/>
            <a:ext cx="3086100" cy="1735931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1219200" y="2475309"/>
            <a:ext cx="9753600" cy="2025253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4885432"/>
            <a:ext cx="5283200" cy="25806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6905979" y="4885432"/>
            <a:ext cx="5283200" cy="25806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456978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3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hyperlink" Target="https://jwc105.ncu.edu.cn/" TargetMode="External"/><Relationship Id="rId9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" descr="Picture"/>
          <p:cNvPicPr>
            <a:picLocks noChangeAspect="1"/>
          </p:cNvPicPr>
          <p:nvPr/>
        </p:nvPicPr>
        <p:blipFill>
          <a:blip r:embed="rId2" cstate="print">
            <a:alphaModFix/>
          </a:blip>
          <a:stretch>
            <a:fillRect/>
          </a:stretch>
        </p:blipFill>
        <p:spPr>
          <a:xfrm>
            <a:off x="0" y="0"/>
            <a:ext cx="24383999" cy="13715999"/>
          </a:xfrm>
          <a:prstGeom prst="rect">
            <a:avLst/>
          </a:prstGeom>
        </p:spPr>
      </p:pic>
      <p:pic>
        <p:nvPicPr>
          <p:cNvPr id="457" name="Picture" descr="Picture"/>
          <p:cNvPicPr>
            <a:picLocks noChangeAspect="1"/>
          </p:cNvPicPr>
          <p:nvPr/>
        </p:nvPicPr>
        <p:blipFill>
          <a:blip r:embed="rId3" cstate="print">
            <a:alphaModFix/>
          </a:blip>
          <a:stretch>
            <a:fillRect/>
          </a:stretch>
        </p:blipFill>
        <p:spPr>
          <a:xfrm>
            <a:off x="485556" y="574193"/>
            <a:ext cx="23413022" cy="12566628"/>
          </a:xfrm>
          <a:prstGeom prst="rect">
            <a:avLst/>
          </a:prstGeom>
        </p:spPr>
      </p:pic>
      <p:grpSp>
        <p:nvGrpSpPr>
          <p:cNvPr id="36" name="组合 35"/>
          <p:cNvGrpSpPr/>
          <p:nvPr/>
        </p:nvGrpSpPr>
        <p:grpSpPr>
          <a:xfrm>
            <a:off x="1947377" y="2932955"/>
            <a:ext cx="15201936" cy="1080000"/>
            <a:chOff x="2315396" y="4265540"/>
            <a:chExt cx="15201936" cy="1080000"/>
          </a:xfrm>
        </p:grpSpPr>
        <p:sp>
          <p:nvSpPr>
            <p:cNvPr id="37" name="文本"/>
            <p:cNvSpPr txBox="1">
              <a:spLocks/>
            </p:cNvSpPr>
            <p:nvPr/>
          </p:nvSpPr>
          <p:spPr>
            <a:xfrm>
              <a:off x="3609353" y="4375935"/>
              <a:ext cx="13907979" cy="859210"/>
            </a:xfrm>
            <a:prstGeom prst="rect">
              <a:avLst/>
            </a:prstGeom>
          </p:spPr>
          <p:txBody>
            <a:bodyPr wrap="square" lIns="0" tIns="0" rIns="0" bIns="0" anchor="ctr">
              <a:sp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>
                <a:lnSpc>
                  <a:spcPts val="6670"/>
                </a:lnSpc>
              </a:pPr>
              <a:r>
                <a:rPr kumimoji="1" lang="zh-CN" altLang="en-US" sz="6600" dirty="0" smtClean="0">
                  <a:solidFill>
                    <a:srgbClr val="49474A">
                      <a:alpha val="100000"/>
                    </a:srgbClr>
                  </a:solidFill>
                  <a:latin typeface="微软雅黑 Light" panose="020B0502040204020203" charset="-122"/>
                  <a:ea typeface="微软雅黑 Light" panose="020B0502040204020203" charset="-122"/>
                  <a:cs typeface="WenYue ZHJXinWeiTi (Authorization Required) J" charset="-122"/>
                </a:rPr>
                <a:t>登录</a:t>
              </a:r>
              <a:r>
                <a:rPr kumimoji="1" lang="zh-CN" altLang="en-US" sz="6600" dirty="0">
                  <a:solidFill>
                    <a:srgbClr val="49474A">
                      <a:alpha val="100000"/>
                    </a:srgbClr>
                  </a:solidFill>
                  <a:latin typeface="微软雅黑 Light" panose="020B0502040204020203" charset="-122"/>
                  <a:ea typeface="微软雅黑 Light" panose="020B0502040204020203" charset="-122"/>
                  <a:cs typeface="WenYue ZHJXinWeiTi (Authorization Required) J" charset="-122"/>
                </a:rPr>
                <a:t>「</a:t>
              </a:r>
              <a:r>
                <a:rPr kumimoji="1" lang="zh-CN" altLang="en-US" sz="6600" dirty="0" smtClean="0">
                  <a:solidFill>
                    <a:srgbClr val="49474A">
                      <a:alpha val="100000"/>
                    </a:srgbClr>
                  </a:solidFill>
                  <a:latin typeface="微软雅黑 Light" panose="020B0502040204020203" charset="-122"/>
                  <a:ea typeface="微软雅黑 Light" panose="020B0502040204020203" charset="-122"/>
                  <a:cs typeface="WenYue ZHJXinWeiTi (Authorization Required) J" charset="-122"/>
                </a:rPr>
                <a:t>教务数据共享平台</a:t>
              </a:r>
              <a:r>
                <a:rPr kumimoji="1" lang="zh-CN" altLang="en-US" sz="6600" dirty="0">
                  <a:solidFill>
                    <a:srgbClr val="49474A">
                      <a:alpha val="100000"/>
                    </a:srgbClr>
                  </a:solidFill>
                  <a:latin typeface="微软雅黑 Light" panose="020B0502040204020203" charset="-122"/>
                  <a:ea typeface="微软雅黑 Light" panose="020B0502040204020203" charset="-122"/>
                  <a:cs typeface="WenYue ZHJXinWeiTi (Authorization Required) J" charset="-122"/>
                </a:rPr>
                <a:t>」</a:t>
              </a:r>
            </a:p>
          </p:txBody>
        </p:sp>
        <p:sp>
          <p:nvSpPr>
            <p:cNvPr id="38" name="圆角矩形 37"/>
            <p:cNvSpPr/>
            <p:nvPr/>
          </p:nvSpPr>
          <p:spPr>
            <a:xfrm>
              <a:off x="2315396" y="4265540"/>
              <a:ext cx="1080000" cy="1080000"/>
            </a:xfrm>
            <a:prstGeom prst="roundRect">
              <a:avLst>
                <a:gd name="adj" fmla="val 0"/>
              </a:avLst>
            </a:prstGeom>
            <a:solidFill>
              <a:srgbClr val="6A84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5400" dirty="0" smtClean="0">
                  <a:latin typeface="微软雅黑 Light" panose="020B0502040204020203" pitchFamily="34" charset="-122"/>
                  <a:ea typeface="微软雅黑 Light" panose="020B0502040204020203" pitchFamily="34" charset="-122"/>
                </a:rPr>
                <a:t>1</a:t>
              </a:r>
              <a:endParaRPr lang="zh-CN" altLang="en-US" sz="5400" dirty="0">
                <a:latin typeface="微软雅黑 Light" panose="020B0502040204020203" pitchFamily="34" charset="-122"/>
                <a:ea typeface="微软雅黑 Light" panose="020B0502040204020203" pitchFamily="34" charset="-122"/>
              </a:endParaRPr>
            </a:p>
          </p:txBody>
        </p:sp>
      </p:grpSp>
      <p:grpSp>
        <p:nvGrpSpPr>
          <p:cNvPr id="3" name="组合 2"/>
          <p:cNvGrpSpPr/>
          <p:nvPr/>
        </p:nvGrpSpPr>
        <p:grpSpPr>
          <a:xfrm>
            <a:off x="20065683" y="2796537"/>
            <a:ext cx="1800000" cy="8121941"/>
            <a:chOff x="20065683" y="2561555"/>
            <a:chExt cx="1800000" cy="8121941"/>
          </a:xfrm>
        </p:grpSpPr>
        <p:sp>
          <p:nvSpPr>
            <p:cNvPr id="24" name="圆角矩形 23"/>
            <p:cNvSpPr/>
            <p:nvPr/>
          </p:nvSpPr>
          <p:spPr>
            <a:xfrm>
              <a:off x="20065683" y="4668869"/>
              <a:ext cx="1800000" cy="1800000"/>
            </a:xfrm>
            <a:prstGeom prst="roundRect">
              <a:avLst>
                <a:gd name="adj" fmla="val 0"/>
              </a:avLst>
            </a:prstGeom>
            <a:solidFill>
              <a:srgbClr val="6A84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sz="7200" dirty="0">
                  <a:latin typeface="微软雅黑 Light" panose="020B0502040204020203" pitchFamily="34" charset="-122"/>
                  <a:ea typeface="微软雅黑 Light" panose="020B0502040204020203" pitchFamily="34" charset="-122"/>
                </a:rPr>
                <a:t>核</a:t>
              </a:r>
            </a:p>
          </p:txBody>
        </p:sp>
        <p:sp>
          <p:nvSpPr>
            <p:cNvPr id="25" name="圆角矩形 24"/>
            <p:cNvSpPr/>
            <p:nvPr/>
          </p:nvSpPr>
          <p:spPr>
            <a:xfrm>
              <a:off x="20065683" y="8883496"/>
              <a:ext cx="1800000" cy="1800000"/>
            </a:xfrm>
            <a:prstGeom prst="roundRect">
              <a:avLst>
                <a:gd name="adj" fmla="val 0"/>
              </a:avLst>
            </a:prstGeom>
            <a:solidFill>
              <a:srgbClr val="6A84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sz="7200" dirty="0" smtClean="0">
                  <a:latin typeface="微软雅黑 Light" panose="020B0502040204020203" pitchFamily="34" charset="-122"/>
                  <a:ea typeface="微软雅黑 Light" panose="020B0502040204020203" pitchFamily="34" charset="-122"/>
                </a:rPr>
                <a:t>骤</a:t>
              </a:r>
              <a:endParaRPr lang="zh-CN" altLang="en-US" sz="7200" dirty="0">
                <a:latin typeface="微软雅黑 Light" panose="020B0502040204020203" pitchFamily="34" charset="-122"/>
                <a:ea typeface="微软雅黑 Light" panose="020B0502040204020203" pitchFamily="34" charset="-122"/>
              </a:endParaRPr>
            </a:p>
          </p:txBody>
        </p:sp>
        <p:sp>
          <p:nvSpPr>
            <p:cNvPr id="35" name="圆角矩形 34"/>
            <p:cNvSpPr/>
            <p:nvPr/>
          </p:nvSpPr>
          <p:spPr>
            <a:xfrm>
              <a:off x="20065683" y="2561555"/>
              <a:ext cx="1800000" cy="1800000"/>
            </a:xfrm>
            <a:prstGeom prst="roundRect">
              <a:avLst>
                <a:gd name="adj" fmla="val 0"/>
              </a:avLst>
            </a:prstGeom>
            <a:solidFill>
              <a:srgbClr val="6A84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sz="7200" dirty="0" smtClean="0">
                  <a:latin typeface="微软雅黑 Light" panose="020B0502040204020203" pitchFamily="34" charset="-122"/>
                  <a:ea typeface="微软雅黑 Light" panose="020B0502040204020203" pitchFamily="34" charset="-122"/>
                </a:rPr>
                <a:t>审</a:t>
              </a:r>
              <a:endParaRPr lang="zh-CN" altLang="en-US" sz="7200" dirty="0">
                <a:latin typeface="微软雅黑 Light" panose="020B0502040204020203" pitchFamily="34" charset="-122"/>
                <a:ea typeface="微软雅黑 Light" panose="020B0502040204020203" pitchFamily="34" charset="-122"/>
              </a:endParaRPr>
            </a:p>
          </p:txBody>
        </p:sp>
        <p:sp>
          <p:nvSpPr>
            <p:cNvPr id="39" name="圆角矩形 38"/>
            <p:cNvSpPr/>
            <p:nvPr/>
          </p:nvSpPr>
          <p:spPr>
            <a:xfrm>
              <a:off x="20065683" y="6776183"/>
              <a:ext cx="1800000" cy="1800000"/>
            </a:xfrm>
            <a:prstGeom prst="roundRect">
              <a:avLst>
                <a:gd name="adj" fmla="val 0"/>
              </a:avLst>
            </a:prstGeom>
            <a:solidFill>
              <a:srgbClr val="6A84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sz="7200" dirty="0" smtClean="0">
                  <a:latin typeface="微软雅黑 Light" panose="020B0502040204020203" pitchFamily="34" charset="-122"/>
                  <a:ea typeface="微软雅黑 Light" panose="020B0502040204020203" pitchFamily="34" charset="-122"/>
                </a:rPr>
                <a:t>步</a:t>
              </a:r>
              <a:endParaRPr lang="zh-CN" altLang="en-US" sz="7200" dirty="0">
                <a:latin typeface="微软雅黑 Light" panose="020B0502040204020203" pitchFamily="34" charset="-122"/>
                <a:ea typeface="微软雅黑 Light" panose="020B0502040204020203" pitchFamily="34" charset="-122"/>
              </a:endParaRPr>
            </a:p>
          </p:txBody>
        </p:sp>
      </p:grpSp>
      <p:grpSp>
        <p:nvGrpSpPr>
          <p:cNvPr id="26" name="组合 25"/>
          <p:cNvGrpSpPr/>
          <p:nvPr/>
        </p:nvGrpSpPr>
        <p:grpSpPr>
          <a:xfrm>
            <a:off x="1947377" y="4748364"/>
            <a:ext cx="15201936" cy="1080000"/>
            <a:chOff x="2315396" y="4265540"/>
            <a:chExt cx="15201936" cy="1080000"/>
          </a:xfrm>
        </p:grpSpPr>
        <p:sp>
          <p:nvSpPr>
            <p:cNvPr id="27" name="文本"/>
            <p:cNvSpPr txBox="1">
              <a:spLocks/>
            </p:cNvSpPr>
            <p:nvPr/>
          </p:nvSpPr>
          <p:spPr>
            <a:xfrm>
              <a:off x="3609353" y="4375935"/>
              <a:ext cx="13907979" cy="859210"/>
            </a:xfrm>
            <a:prstGeom prst="rect">
              <a:avLst/>
            </a:prstGeom>
          </p:spPr>
          <p:txBody>
            <a:bodyPr wrap="square" lIns="0" tIns="0" rIns="0" bIns="0" anchor="ctr">
              <a:sp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>
                <a:lnSpc>
                  <a:spcPts val="6670"/>
                </a:lnSpc>
              </a:pPr>
              <a:r>
                <a:rPr kumimoji="1" lang="zh-CN" altLang="en-US" sz="6600" dirty="0" smtClean="0">
                  <a:solidFill>
                    <a:srgbClr val="49474A">
                      <a:alpha val="100000"/>
                    </a:srgbClr>
                  </a:solidFill>
                  <a:latin typeface="微软雅黑 Light" panose="020B0502040204020203" charset="-122"/>
                  <a:ea typeface="微软雅黑 Light" panose="020B0502040204020203" charset="-122"/>
                  <a:cs typeface="WenYue ZHJXinWeiTi (Authorization Required) J" charset="-122"/>
                </a:rPr>
                <a:t>打开「教务运行」</a:t>
              </a:r>
              <a:r>
                <a:rPr kumimoji="1" lang="en-US" altLang="zh-CN" sz="6600" dirty="0" smtClean="0">
                  <a:solidFill>
                    <a:srgbClr val="49474A">
                      <a:alpha val="100000"/>
                    </a:srgbClr>
                  </a:solidFill>
                  <a:latin typeface="微软雅黑 Light" panose="020B0502040204020203" charset="-122"/>
                  <a:ea typeface="微软雅黑 Light" panose="020B0502040204020203" charset="-122"/>
                  <a:cs typeface="WenYue ZHJXinWeiTi (Authorization Required) J" charset="-122"/>
                </a:rPr>
                <a:t>-&gt;</a:t>
              </a:r>
              <a:r>
                <a:rPr kumimoji="1" lang="zh-CN" altLang="en-US" sz="6600" dirty="0">
                  <a:solidFill>
                    <a:srgbClr val="49474A">
                      <a:alpha val="100000"/>
                    </a:srgbClr>
                  </a:solidFill>
                  <a:latin typeface="微软雅黑 Light" panose="020B0502040204020203" charset="-122"/>
                  <a:ea typeface="微软雅黑 Light" panose="020B0502040204020203" charset="-122"/>
                  <a:cs typeface="WenYue ZHJXinWeiTi (Authorization Required) J" charset="-122"/>
                </a:rPr>
                <a:t> </a:t>
              </a:r>
              <a:r>
                <a:rPr kumimoji="1" lang="zh-CN" altLang="en-US" sz="6600" dirty="0" smtClean="0">
                  <a:solidFill>
                    <a:srgbClr val="49474A">
                      <a:alpha val="100000"/>
                    </a:srgbClr>
                  </a:solidFill>
                  <a:latin typeface="微软雅黑 Light" panose="020B0502040204020203" charset="-122"/>
                  <a:ea typeface="微软雅黑 Light" panose="020B0502040204020203" charset="-122"/>
                  <a:cs typeface="WenYue ZHJXinWeiTi (Authorization Required) J" charset="-122"/>
                </a:rPr>
                <a:t>「辅修专业报名」</a:t>
              </a:r>
              <a:endParaRPr kumimoji="1" lang="zh-CN" altLang="en-US" sz="6600" dirty="0">
                <a:solidFill>
                  <a:srgbClr val="49474A">
                    <a:alpha val="100000"/>
                  </a:srgbClr>
                </a:solidFill>
                <a:latin typeface="微软雅黑 Light" panose="020B0502040204020203" charset="-122"/>
                <a:ea typeface="微软雅黑 Light" panose="020B0502040204020203" charset="-122"/>
                <a:cs typeface="WenYue ZHJXinWeiTi (Authorization Required) J" charset="-122"/>
              </a:endParaRPr>
            </a:p>
          </p:txBody>
        </p:sp>
        <p:sp>
          <p:nvSpPr>
            <p:cNvPr id="28" name="圆角矩形 27"/>
            <p:cNvSpPr/>
            <p:nvPr/>
          </p:nvSpPr>
          <p:spPr>
            <a:xfrm>
              <a:off x="2315396" y="4265540"/>
              <a:ext cx="1080000" cy="1080000"/>
            </a:xfrm>
            <a:prstGeom prst="roundRect">
              <a:avLst>
                <a:gd name="adj" fmla="val 0"/>
              </a:avLst>
            </a:prstGeom>
            <a:solidFill>
              <a:srgbClr val="6A84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5400" dirty="0">
                  <a:latin typeface="微软雅黑 Light" panose="020B0502040204020203" pitchFamily="34" charset="-122"/>
                  <a:ea typeface="微软雅黑 Light" panose="020B0502040204020203" pitchFamily="34" charset="-122"/>
                </a:rPr>
                <a:t>2</a:t>
              </a:r>
              <a:endParaRPr lang="zh-CN" altLang="en-US" sz="5400" dirty="0">
                <a:latin typeface="微软雅黑 Light" panose="020B0502040204020203" pitchFamily="34" charset="-122"/>
                <a:ea typeface="微软雅黑 Light" panose="020B0502040204020203" pitchFamily="34" charset="-122"/>
              </a:endParaRPr>
            </a:p>
          </p:txBody>
        </p:sp>
      </p:grpSp>
      <p:grpSp>
        <p:nvGrpSpPr>
          <p:cNvPr id="29" name="组合 28"/>
          <p:cNvGrpSpPr/>
          <p:nvPr/>
        </p:nvGrpSpPr>
        <p:grpSpPr>
          <a:xfrm>
            <a:off x="1947377" y="6563773"/>
            <a:ext cx="15201936" cy="1080000"/>
            <a:chOff x="2315396" y="4265540"/>
            <a:chExt cx="15201936" cy="1080000"/>
          </a:xfrm>
        </p:grpSpPr>
        <p:sp>
          <p:nvSpPr>
            <p:cNvPr id="33" name="文本"/>
            <p:cNvSpPr txBox="1">
              <a:spLocks/>
            </p:cNvSpPr>
            <p:nvPr/>
          </p:nvSpPr>
          <p:spPr>
            <a:xfrm>
              <a:off x="3609353" y="4375935"/>
              <a:ext cx="13907979" cy="859210"/>
            </a:xfrm>
            <a:prstGeom prst="rect">
              <a:avLst/>
            </a:prstGeom>
          </p:spPr>
          <p:txBody>
            <a:bodyPr wrap="square" lIns="0" tIns="0" rIns="0" bIns="0" anchor="ctr">
              <a:sp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>
                <a:lnSpc>
                  <a:spcPts val="6670"/>
                </a:lnSpc>
              </a:pPr>
              <a:r>
                <a:rPr kumimoji="1" lang="zh-CN" altLang="en-US" sz="6600" dirty="0" smtClean="0">
                  <a:solidFill>
                    <a:srgbClr val="49474A">
                      <a:alpha val="100000"/>
                    </a:srgbClr>
                  </a:solidFill>
                  <a:latin typeface="微软雅黑 Light" panose="020B0502040204020203" charset="-122"/>
                  <a:ea typeface="微软雅黑 Light" panose="020B0502040204020203" charset="-122"/>
                  <a:cs typeface="WenYue ZHJXinWeiTi (Authorization Required) J" charset="-122"/>
                </a:rPr>
                <a:t>审核学生报名信息</a:t>
              </a:r>
              <a:endParaRPr kumimoji="1" lang="zh-CN" altLang="en-US" sz="6600" dirty="0">
                <a:solidFill>
                  <a:srgbClr val="49474A">
                    <a:alpha val="100000"/>
                  </a:srgbClr>
                </a:solidFill>
                <a:latin typeface="微软雅黑 Light" panose="020B0502040204020203" charset="-122"/>
                <a:ea typeface="微软雅黑 Light" panose="020B0502040204020203" charset="-122"/>
                <a:cs typeface="WenYue ZHJXinWeiTi (Authorization Required) J" charset="-122"/>
              </a:endParaRPr>
            </a:p>
          </p:txBody>
        </p:sp>
        <p:sp>
          <p:nvSpPr>
            <p:cNvPr id="34" name="圆角矩形 33"/>
            <p:cNvSpPr/>
            <p:nvPr/>
          </p:nvSpPr>
          <p:spPr>
            <a:xfrm>
              <a:off x="2315396" y="4265540"/>
              <a:ext cx="1080000" cy="1080000"/>
            </a:xfrm>
            <a:prstGeom prst="roundRect">
              <a:avLst>
                <a:gd name="adj" fmla="val 0"/>
              </a:avLst>
            </a:prstGeom>
            <a:solidFill>
              <a:srgbClr val="6A84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5400" dirty="0" smtClean="0">
                  <a:latin typeface="微软雅黑 Light" panose="020B0502040204020203" pitchFamily="34" charset="-122"/>
                  <a:ea typeface="微软雅黑 Light" panose="020B0502040204020203" pitchFamily="34" charset="-122"/>
                </a:rPr>
                <a:t>3</a:t>
              </a:r>
              <a:endParaRPr lang="zh-CN" altLang="en-US" sz="5400" dirty="0">
                <a:latin typeface="微软雅黑 Light" panose="020B0502040204020203" pitchFamily="34" charset="-122"/>
                <a:ea typeface="微软雅黑 Light" panose="020B0502040204020203" pitchFamily="34" charset="-122"/>
              </a:endParaRPr>
            </a:p>
          </p:txBody>
        </p:sp>
      </p:grpSp>
      <p:grpSp>
        <p:nvGrpSpPr>
          <p:cNvPr id="40" name="组合 39"/>
          <p:cNvGrpSpPr/>
          <p:nvPr/>
        </p:nvGrpSpPr>
        <p:grpSpPr>
          <a:xfrm>
            <a:off x="1947377" y="8379182"/>
            <a:ext cx="15201936" cy="1080000"/>
            <a:chOff x="2315396" y="4265540"/>
            <a:chExt cx="15201936" cy="1080000"/>
          </a:xfrm>
        </p:grpSpPr>
        <p:sp>
          <p:nvSpPr>
            <p:cNvPr id="41" name="文本"/>
            <p:cNvSpPr txBox="1">
              <a:spLocks/>
            </p:cNvSpPr>
            <p:nvPr/>
          </p:nvSpPr>
          <p:spPr>
            <a:xfrm>
              <a:off x="3609353" y="4375935"/>
              <a:ext cx="13907979" cy="859210"/>
            </a:xfrm>
            <a:prstGeom prst="rect">
              <a:avLst/>
            </a:prstGeom>
          </p:spPr>
          <p:txBody>
            <a:bodyPr wrap="square" lIns="0" tIns="0" rIns="0" bIns="0" anchor="ctr">
              <a:sp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>
                <a:lnSpc>
                  <a:spcPts val="6670"/>
                </a:lnSpc>
              </a:pPr>
              <a:r>
                <a:rPr kumimoji="1" lang="zh-CN" altLang="en-US" sz="6600" dirty="0" smtClean="0">
                  <a:solidFill>
                    <a:srgbClr val="49474A">
                      <a:alpha val="100000"/>
                    </a:srgbClr>
                  </a:solidFill>
                  <a:latin typeface="微软雅黑 Light" panose="020B0502040204020203" charset="-122"/>
                  <a:ea typeface="微软雅黑 Light" panose="020B0502040204020203" charset="-122"/>
                  <a:cs typeface="WenYue ZHJXinWeiTi (Authorization Required) J" charset="-122"/>
                </a:rPr>
                <a:t>导出报名文档（</a:t>
              </a:r>
              <a:r>
                <a:rPr kumimoji="1" lang="en-US" altLang="zh-CN" sz="6600" dirty="0" err="1" smtClean="0">
                  <a:solidFill>
                    <a:srgbClr val="49474A">
                      <a:alpha val="100000"/>
                    </a:srgbClr>
                  </a:solidFill>
                  <a:latin typeface="微软雅黑 Light" panose="020B0502040204020203" charset="-122"/>
                  <a:ea typeface="微软雅黑 Light" panose="020B0502040204020203" charset="-122"/>
                  <a:cs typeface="WenYue ZHJXinWeiTi (Authorization Required) J" charset="-122"/>
                </a:rPr>
                <a:t>docx</a:t>
              </a:r>
              <a:r>
                <a:rPr kumimoji="1" lang="zh-CN" altLang="en-US" sz="6600" dirty="0" smtClean="0">
                  <a:solidFill>
                    <a:srgbClr val="49474A">
                      <a:alpha val="100000"/>
                    </a:srgbClr>
                  </a:solidFill>
                  <a:latin typeface="微软雅黑 Light" panose="020B0502040204020203" charset="-122"/>
                  <a:ea typeface="微软雅黑 Light" panose="020B0502040204020203" charset="-122"/>
                  <a:cs typeface="WenYue ZHJXinWeiTi (Authorization Required) J" charset="-122"/>
                </a:rPr>
                <a:t>格式）</a:t>
              </a:r>
              <a:endParaRPr kumimoji="1" lang="zh-CN" altLang="en-US" sz="6600" dirty="0">
                <a:solidFill>
                  <a:srgbClr val="49474A">
                    <a:alpha val="100000"/>
                  </a:srgbClr>
                </a:solidFill>
                <a:latin typeface="微软雅黑 Light" panose="020B0502040204020203" charset="-122"/>
                <a:ea typeface="微软雅黑 Light" panose="020B0502040204020203" charset="-122"/>
                <a:cs typeface="WenYue ZHJXinWeiTi (Authorization Required) J" charset="-122"/>
              </a:endParaRPr>
            </a:p>
          </p:txBody>
        </p:sp>
        <p:sp>
          <p:nvSpPr>
            <p:cNvPr id="42" name="圆角矩形 41"/>
            <p:cNvSpPr/>
            <p:nvPr/>
          </p:nvSpPr>
          <p:spPr>
            <a:xfrm>
              <a:off x="2315396" y="4265540"/>
              <a:ext cx="1080000" cy="1080000"/>
            </a:xfrm>
            <a:prstGeom prst="roundRect">
              <a:avLst>
                <a:gd name="adj" fmla="val 0"/>
              </a:avLst>
            </a:prstGeom>
            <a:solidFill>
              <a:srgbClr val="6A84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5400" dirty="0">
                  <a:latin typeface="微软雅黑 Light" panose="020B0502040204020203" pitchFamily="34" charset="-122"/>
                  <a:ea typeface="微软雅黑 Light" panose="020B0502040204020203" pitchFamily="34" charset="-122"/>
                </a:rPr>
                <a:t>4</a:t>
              </a:r>
              <a:endParaRPr lang="zh-CN" altLang="en-US" sz="5400" dirty="0">
                <a:latin typeface="微软雅黑 Light" panose="020B0502040204020203" pitchFamily="34" charset="-122"/>
                <a:ea typeface="微软雅黑 Light" panose="020B0502040204020203" pitchFamily="34" charset="-122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635191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" descr="Picture"/>
          <p:cNvPicPr>
            <a:picLocks noChangeAspect="1"/>
          </p:cNvPicPr>
          <p:nvPr/>
        </p:nvPicPr>
        <p:blipFill>
          <a:blip r:embed="rId2" cstate="print">
            <a:alphaModFix/>
          </a:blip>
          <a:stretch>
            <a:fillRect/>
          </a:stretch>
        </p:blipFill>
        <p:spPr>
          <a:xfrm>
            <a:off x="0" y="0"/>
            <a:ext cx="24383999" cy="13715999"/>
          </a:xfrm>
          <a:prstGeom prst="rect">
            <a:avLst/>
          </a:prstGeom>
        </p:spPr>
      </p:pic>
      <p:pic>
        <p:nvPicPr>
          <p:cNvPr id="457" name="Picture" descr="Picture"/>
          <p:cNvPicPr>
            <a:picLocks noChangeAspect="1"/>
          </p:cNvPicPr>
          <p:nvPr/>
        </p:nvPicPr>
        <p:blipFill>
          <a:blip r:embed="rId3" cstate="print">
            <a:alphaModFix/>
          </a:blip>
          <a:stretch>
            <a:fillRect/>
          </a:stretch>
        </p:blipFill>
        <p:spPr>
          <a:xfrm>
            <a:off x="320706" y="482939"/>
            <a:ext cx="23413022" cy="12750119"/>
          </a:xfrm>
          <a:prstGeom prst="rect">
            <a:avLst/>
          </a:prstGeom>
        </p:spPr>
      </p:pic>
      <p:sp>
        <p:nvSpPr>
          <p:cNvPr id="2483" name="文本"/>
          <p:cNvSpPr>
            <a:spLocks noGrp="1"/>
          </p:cNvSpPr>
          <p:nvPr/>
        </p:nvSpPr>
        <p:spPr>
          <a:xfrm>
            <a:off x="1193165" y="1145540"/>
            <a:ext cx="9271635" cy="65659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ts val="6670"/>
              </a:lnSpc>
            </a:pPr>
            <a:r>
              <a:rPr kumimoji="1" lang="zh-CN" altLang="en-US" sz="4800" dirty="0">
                <a:solidFill>
                  <a:srgbClr val="49474A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WenYue ZHJXinWeiTi (Authorization Required) J" charset="-122"/>
              </a:rPr>
              <a:t>审核</a:t>
            </a:r>
            <a:r>
              <a:rPr kumimoji="1" lang="zh-CN" altLang="en-US" sz="4800" dirty="0" smtClean="0">
                <a:solidFill>
                  <a:srgbClr val="49474A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WenYue ZHJXinWeiTi (Authorization Required) J" charset="-122"/>
              </a:rPr>
              <a:t>步骤</a:t>
            </a:r>
            <a:r>
              <a:rPr kumimoji="1" lang="en-US" altLang="zh-CN" sz="4800" dirty="0" smtClean="0">
                <a:solidFill>
                  <a:srgbClr val="49474A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WenYue ZHJXinWeiTi (Authorization Required) J" charset="-122"/>
              </a:rPr>
              <a:t>-</a:t>
            </a:r>
            <a:r>
              <a:rPr kumimoji="1" lang="zh-CN" altLang="en-US" sz="4800" dirty="0" smtClean="0">
                <a:solidFill>
                  <a:srgbClr val="49474A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WenYue ZHJXinWeiTi (Authorization Required) J" charset="-122"/>
              </a:rPr>
              <a:t>登录教务数据共享平台</a:t>
            </a:r>
            <a:endParaRPr kumimoji="1" lang="zh-CN" altLang="en-US" sz="4800" b="0" i="0" u="none" spc="0" dirty="0">
              <a:solidFill>
                <a:srgbClr val="49474A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  <a:cs typeface="WenYue ZHJXinWeiTi (Authorization Required) J" charset="-122"/>
            </a:endParaRPr>
          </a:p>
        </p:txBody>
      </p:sp>
      <p:cxnSp>
        <p:nvCxnSpPr>
          <p:cNvPr id="3" name="直接连接符 2"/>
          <p:cNvCxnSpPr/>
          <p:nvPr/>
        </p:nvCxnSpPr>
        <p:spPr>
          <a:xfrm>
            <a:off x="1118235" y="2188845"/>
            <a:ext cx="21817965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" name="直接连接符 7"/>
          <p:cNvCxnSpPr/>
          <p:nvPr/>
        </p:nvCxnSpPr>
        <p:spPr>
          <a:xfrm>
            <a:off x="6866890" y="2710180"/>
            <a:ext cx="0" cy="9857740"/>
          </a:xfrm>
          <a:prstGeom prst="line">
            <a:avLst/>
          </a:prstGeom>
          <a:ln w="12700" cmpd="sng">
            <a:solidFill>
              <a:schemeClr val="bg1">
                <a:lumMod val="8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文本框 9"/>
          <p:cNvSpPr txBox="1"/>
          <p:nvPr/>
        </p:nvSpPr>
        <p:spPr>
          <a:xfrm>
            <a:off x="1193165" y="2958947"/>
            <a:ext cx="5431155" cy="4339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 algn="just">
              <a:lnSpc>
                <a:spcPct val="150000"/>
              </a:lnSpc>
              <a:buFont typeface="+mj-ea"/>
              <a:buAutoNum type="circleNumDbPlain"/>
            </a:pPr>
            <a:r>
              <a:rPr lang="zh-CN" altLang="en-US" sz="3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微软雅黑 Light" panose="020B0502040204020203" charset="-122"/>
                <a:ea typeface="微软雅黑 Light" panose="020B0502040204020203" charset="-122"/>
              </a:rPr>
              <a:t>浏览器打开网址：</a:t>
            </a:r>
            <a:r>
              <a:rPr lang="en-US" altLang="zh-CN" sz="24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微软雅黑 Light" panose="020B0502040204020203" charset="-122"/>
                <a:ea typeface="微软雅黑 Light" panose="020B0502040204020203" charset="-122"/>
                <a:hlinkClick r:id="rId4"/>
              </a:rPr>
              <a:t>https://</a:t>
            </a:r>
            <a:r>
              <a:rPr lang="en-US" altLang="zh-CN" sz="2400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 Light" panose="020B0502040204020203" charset="-122"/>
                <a:ea typeface="微软雅黑 Light" panose="020B0502040204020203" charset="-122"/>
                <a:hlinkClick r:id="rId4"/>
              </a:rPr>
              <a:t>jwc105.ncu.edu.cn</a:t>
            </a:r>
            <a:r>
              <a:rPr lang="en-US" altLang="zh-CN" sz="24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微软雅黑 Light" panose="020B0502040204020203" charset="-122"/>
                <a:ea typeface="微软雅黑 Light" panose="020B0502040204020203" charset="-122"/>
                <a:hlinkClick r:id="rId4"/>
              </a:rPr>
              <a:t>/</a:t>
            </a:r>
            <a:endParaRPr lang="en-US" altLang="zh-CN" sz="2400" dirty="0" smtClean="0">
              <a:solidFill>
                <a:schemeClr val="tx1">
                  <a:lumMod val="50000"/>
                  <a:lumOff val="50000"/>
                </a:schemeClr>
              </a:solidFill>
              <a:latin typeface="微软雅黑 Light" panose="020B0502040204020203" charset="-122"/>
              <a:ea typeface="微软雅黑 Light" panose="020B0502040204020203" charset="-122"/>
            </a:endParaRPr>
          </a:p>
          <a:p>
            <a:pPr marL="514350" indent="-514350" algn="just">
              <a:lnSpc>
                <a:spcPct val="150000"/>
              </a:lnSpc>
              <a:buFont typeface="+mj-ea"/>
              <a:buAutoNum type="circleNumDbPlain"/>
            </a:pPr>
            <a:r>
              <a:rPr lang="zh-CN" altLang="en-US" sz="3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微软雅黑 Light" panose="020B0502040204020203" charset="-122"/>
                <a:ea typeface="微软雅黑 Light" panose="020B0502040204020203" charset="-122"/>
              </a:rPr>
              <a:t>输入教务管理系统帐号密码登录</a:t>
            </a:r>
            <a:endParaRPr lang="en-US" altLang="zh-CN" sz="3200" dirty="0">
              <a:solidFill>
                <a:schemeClr val="tx1">
                  <a:lumMod val="50000"/>
                  <a:lumOff val="50000"/>
                </a:schemeClr>
              </a:solidFill>
              <a:latin typeface="微软雅黑 Light" panose="020B0502040204020203" charset="-122"/>
              <a:ea typeface="微软雅黑 Light" panose="020B0502040204020203" charset="-122"/>
            </a:endParaRPr>
          </a:p>
          <a:p>
            <a:pPr marL="514350" indent="-514350" algn="just">
              <a:lnSpc>
                <a:spcPct val="150000"/>
              </a:lnSpc>
              <a:buFont typeface="+mj-ea"/>
              <a:buAutoNum type="circleNumDbPlain"/>
            </a:pPr>
            <a:r>
              <a:rPr lang="zh-CN" altLang="en-US" sz="3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微软雅黑 Light" panose="020B0502040204020203" charset="-122"/>
                <a:ea typeface="微软雅黑 Light" panose="020B0502040204020203" charset="-122"/>
              </a:rPr>
              <a:t>或通过教务统一登录平台登录</a:t>
            </a:r>
            <a:endParaRPr lang="en-US" altLang="zh-CN" sz="3200" dirty="0" smtClean="0">
              <a:solidFill>
                <a:schemeClr val="tx1">
                  <a:lumMod val="50000"/>
                  <a:lumOff val="50000"/>
                </a:schemeClr>
              </a:solidFill>
              <a:latin typeface="微软雅黑 Light" panose="020B0502040204020203" charset="-122"/>
              <a:ea typeface="微软雅黑 Light" panose="020B0502040204020203" charset="-122"/>
            </a:endParaRPr>
          </a:p>
        </p:txBody>
      </p:sp>
      <p:grpSp>
        <p:nvGrpSpPr>
          <p:cNvPr id="17" name="组合 16"/>
          <p:cNvGrpSpPr/>
          <p:nvPr/>
        </p:nvGrpSpPr>
        <p:grpSpPr>
          <a:xfrm>
            <a:off x="7109461" y="2710180"/>
            <a:ext cx="15482148" cy="8295536"/>
            <a:chOff x="7109461" y="2865071"/>
            <a:chExt cx="15482148" cy="8295536"/>
          </a:xfrm>
        </p:grpSpPr>
        <p:pic>
          <p:nvPicPr>
            <p:cNvPr id="6" name="图片 5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7109461" y="2958947"/>
              <a:ext cx="15482148" cy="8201660"/>
            </a:xfrm>
            <a:prstGeom prst="rect">
              <a:avLst/>
            </a:prstGeom>
          </p:spPr>
        </p:pic>
        <p:sp>
          <p:nvSpPr>
            <p:cNvPr id="21" name="椭圆 20"/>
            <p:cNvSpPr>
              <a:spLocks noChangeAspect="1"/>
            </p:cNvSpPr>
            <p:nvPr/>
          </p:nvSpPr>
          <p:spPr>
            <a:xfrm>
              <a:off x="9672264" y="2865071"/>
              <a:ext cx="360000" cy="360000"/>
            </a:xfrm>
            <a:prstGeom prst="ellipse">
              <a:avLst/>
            </a:prstGeom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1</a:t>
              </a:r>
              <a:endPara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22" name="椭圆 21"/>
            <p:cNvSpPr>
              <a:spLocks noChangeAspect="1"/>
            </p:cNvSpPr>
            <p:nvPr/>
          </p:nvSpPr>
          <p:spPr>
            <a:xfrm>
              <a:off x="17963430" y="7530952"/>
              <a:ext cx="360000" cy="360000"/>
            </a:xfrm>
            <a:prstGeom prst="ellipse">
              <a:avLst/>
            </a:prstGeom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dirty="0" smtClean="0">
                  <a:latin typeface="微软雅黑" panose="020B0503020204020204" pitchFamily="34" charset="-122"/>
                  <a:ea typeface="微软雅黑" panose="020B0503020204020204" pitchFamily="34" charset="-122"/>
                </a:rPr>
                <a:t>2</a:t>
              </a:r>
              <a:endPara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23" name="椭圆 22"/>
            <p:cNvSpPr>
              <a:spLocks noChangeAspect="1"/>
            </p:cNvSpPr>
            <p:nvPr/>
          </p:nvSpPr>
          <p:spPr>
            <a:xfrm>
              <a:off x="18323430" y="8193891"/>
              <a:ext cx="360000" cy="360000"/>
            </a:xfrm>
            <a:prstGeom prst="ellipse">
              <a:avLst/>
            </a:prstGeom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dirty="0" smtClean="0">
                  <a:latin typeface="微软雅黑" panose="020B0503020204020204" pitchFamily="34" charset="-122"/>
                  <a:ea typeface="微软雅黑" panose="020B0503020204020204" pitchFamily="34" charset="-122"/>
                </a:rPr>
                <a:t>3</a:t>
              </a:r>
              <a:endPara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28" name="文本框 27"/>
          <p:cNvSpPr txBox="1"/>
          <p:nvPr/>
        </p:nvSpPr>
        <p:spPr>
          <a:xfrm>
            <a:off x="1345939" y="7325004"/>
            <a:ext cx="5431155" cy="22454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zh-CN" altLang="en-US" sz="24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微软雅黑 Light" panose="020B0502040204020203" charset="-122"/>
                <a:ea typeface="微软雅黑 Light" panose="020B0502040204020203" charset="-122"/>
              </a:rPr>
              <a:t>建议的浏览器：</a:t>
            </a:r>
            <a:endParaRPr lang="en-US" altLang="zh-CN" sz="2400" dirty="0" smtClean="0">
              <a:solidFill>
                <a:schemeClr val="tx1">
                  <a:lumMod val="50000"/>
                  <a:lumOff val="50000"/>
                </a:schemeClr>
              </a:solidFill>
              <a:latin typeface="微软雅黑 Light" panose="020B0502040204020203" charset="-122"/>
              <a:ea typeface="微软雅黑 Light" panose="020B0502040204020203" charset="-122"/>
            </a:endParaRPr>
          </a:p>
          <a:p>
            <a:pPr algn="just">
              <a:lnSpc>
                <a:spcPct val="150000"/>
              </a:lnSpc>
            </a:pPr>
            <a:r>
              <a:rPr lang="en-US" altLang="zh-CN" sz="24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微软雅黑 Light" panose="020B0502040204020203" charset="-122"/>
                <a:ea typeface="微软雅黑 Light" panose="020B0502040204020203" charset="-122"/>
              </a:rPr>
              <a:t>1. </a:t>
            </a:r>
            <a:r>
              <a:rPr lang="zh-CN" altLang="en-US" sz="24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微软雅黑 Light" panose="020B0502040204020203" charset="-122"/>
                <a:ea typeface="微软雅黑 Light" panose="020B0502040204020203" charset="-122"/>
              </a:rPr>
              <a:t>最新版本的微软</a:t>
            </a:r>
            <a:r>
              <a:rPr lang="en-US" altLang="zh-CN" sz="24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微软雅黑 Light" panose="020B0502040204020203" charset="-122"/>
                <a:ea typeface="微软雅黑 Light" panose="020B0502040204020203" charset="-122"/>
              </a:rPr>
              <a:t>Edge</a:t>
            </a:r>
          </a:p>
          <a:p>
            <a:pPr algn="just">
              <a:lnSpc>
                <a:spcPct val="150000"/>
              </a:lnSpc>
            </a:pPr>
            <a:r>
              <a:rPr lang="en-US" altLang="zh-CN" sz="24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微软雅黑 Light" panose="020B0502040204020203" charset="-122"/>
                <a:ea typeface="微软雅黑 Light" panose="020B0502040204020203" charset="-122"/>
              </a:rPr>
              <a:t>2. </a:t>
            </a:r>
            <a:r>
              <a:rPr lang="zh-CN" altLang="en-US" sz="24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微软雅黑 Light" panose="020B0502040204020203" charset="-122"/>
                <a:ea typeface="微软雅黑 Light" panose="020B0502040204020203" charset="-122"/>
              </a:rPr>
              <a:t>谷歌</a:t>
            </a:r>
            <a:r>
              <a:rPr lang="en-US" altLang="zh-CN" sz="24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微软雅黑 Light" panose="020B0502040204020203" charset="-122"/>
                <a:ea typeface="微软雅黑 Light" panose="020B0502040204020203" charset="-122"/>
              </a:rPr>
              <a:t>Chrome</a:t>
            </a:r>
          </a:p>
          <a:p>
            <a:pPr algn="just">
              <a:lnSpc>
                <a:spcPct val="150000"/>
              </a:lnSpc>
            </a:pPr>
            <a:r>
              <a:rPr lang="en-US" altLang="zh-CN" sz="24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微软雅黑 Light" panose="020B0502040204020203" charset="-122"/>
                <a:ea typeface="微软雅黑 Light" panose="020B0502040204020203" charset="-122"/>
              </a:rPr>
              <a:t>3. 360</a:t>
            </a:r>
            <a:r>
              <a:rPr lang="zh-CN" altLang="en-US" sz="24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微软雅黑 Light" panose="020B0502040204020203" charset="-122"/>
                <a:ea typeface="微软雅黑 Light" panose="020B0502040204020203" charset="-122"/>
              </a:rPr>
              <a:t>浏览器</a:t>
            </a:r>
            <a:r>
              <a:rPr lang="zh-CN" altLang="en-US" sz="2400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微软雅黑 Light" panose="020B0502040204020203" charset="-122"/>
                <a:ea typeface="微软雅黑 Light" panose="020B0502040204020203" charset="-122"/>
              </a:rPr>
              <a:t>极速模式</a:t>
            </a:r>
            <a:endParaRPr lang="en-US" altLang="zh-CN" sz="2400" b="1" dirty="0" smtClean="0">
              <a:solidFill>
                <a:schemeClr val="tx1">
                  <a:lumMod val="50000"/>
                  <a:lumOff val="50000"/>
                </a:schemeClr>
              </a:solidFill>
              <a:latin typeface="微软雅黑 Light" panose="020B0502040204020203" charset="-122"/>
              <a:ea typeface="微软雅黑 Light" panose="020B0502040204020203" charset="-122"/>
            </a:endParaRPr>
          </a:p>
        </p:txBody>
      </p:sp>
      <p:sp>
        <p:nvSpPr>
          <p:cNvPr id="29" name="文本框 28"/>
          <p:cNvSpPr txBox="1"/>
          <p:nvPr/>
        </p:nvSpPr>
        <p:spPr>
          <a:xfrm>
            <a:off x="11514857" y="11656965"/>
            <a:ext cx="6671357" cy="91095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sz="4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微软雅黑 Light" panose="020B0502040204020203" charset="-122"/>
                <a:ea typeface="微软雅黑 Light" panose="020B0502040204020203" charset="-122"/>
              </a:rPr>
              <a:t>教务数据共享平台入口</a:t>
            </a:r>
            <a:endParaRPr lang="en-US" altLang="zh-CN" sz="4000" dirty="0">
              <a:solidFill>
                <a:schemeClr val="tx1">
                  <a:lumMod val="50000"/>
                  <a:lumOff val="50000"/>
                </a:schemeClr>
              </a:solidFill>
              <a:latin typeface="微软雅黑 Light" panose="020B0502040204020203" charset="-122"/>
              <a:ea typeface="微软雅黑 Light" panose="020B0502040204020203" charset="-122"/>
            </a:endParaRPr>
          </a:p>
        </p:txBody>
      </p:sp>
      <p:pic>
        <p:nvPicPr>
          <p:cNvPr id="19" name="图片 1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9679" y="7443344"/>
            <a:ext cx="1368232" cy="1152000"/>
          </a:xfrm>
          <a:prstGeom prst="rect">
            <a:avLst/>
          </a:prstGeom>
        </p:spPr>
      </p:pic>
      <p:pic>
        <p:nvPicPr>
          <p:cNvPr id="24" name="图片 23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43096" y="8698482"/>
            <a:ext cx="972000" cy="972000"/>
          </a:xfrm>
          <a:prstGeom prst="rect">
            <a:avLst/>
          </a:prstGeom>
        </p:spPr>
      </p:pic>
      <p:pic>
        <p:nvPicPr>
          <p:cNvPr id="25" name="图片 24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9601" y="9951455"/>
            <a:ext cx="1152000" cy="1152000"/>
          </a:xfrm>
          <a:prstGeom prst="rect">
            <a:avLst/>
          </a:prstGeom>
        </p:spPr>
      </p:pic>
      <p:pic>
        <p:nvPicPr>
          <p:cNvPr id="1026" name="Picture 2" descr="360安全浏览器_帮助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57496" y="10108707"/>
            <a:ext cx="3657600" cy="25241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396842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" descr="Picture"/>
          <p:cNvPicPr>
            <a:picLocks noChangeAspect="1"/>
          </p:cNvPicPr>
          <p:nvPr/>
        </p:nvPicPr>
        <p:blipFill>
          <a:blip r:embed="rId2" cstate="print">
            <a:alphaModFix/>
          </a:blip>
          <a:stretch>
            <a:fillRect/>
          </a:stretch>
        </p:blipFill>
        <p:spPr>
          <a:xfrm>
            <a:off x="0" y="0"/>
            <a:ext cx="24383999" cy="13715999"/>
          </a:xfrm>
          <a:prstGeom prst="rect">
            <a:avLst/>
          </a:prstGeom>
        </p:spPr>
      </p:pic>
      <p:pic>
        <p:nvPicPr>
          <p:cNvPr id="457" name="Picture" descr="Picture"/>
          <p:cNvPicPr>
            <a:picLocks noChangeAspect="1"/>
          </p:cNvPicPr>
          <p:nvPr/>
        </p:nvPicPr>
        <p:blipFill>
          <a:blip r:embed="rId3" cstate="print">
            <a:alphaModFix/>
          </a:blip>
          <a:stretch>
            <a:fillRect/>
          </a:stretch>
        </p:blipFill>
        <p:spPr>
          <a:xfrm>
            <a:off x="320706" y="482939"/>
            <a:ext cx="23413022" cy="12750119"/>
          </a:xfrm>
          <a:prstGeom prst="rect">
            <a:avLst/>
          </a:prstGeom>
        </p:spPr>
      </p:pic>
      <p:sp>
        <p:nvSpPr>
          <p:cNvPr id="2483" name="文本"/>
          <p:cNvSpPr>
            <a:spLocks noGrp="1"/>
          </p:cNvSpPr>
          <p:nvPr/>
        </p:nvSpPr>
        <p:spPr>
          <a:xfrm>
            <a:off x="1193165" y="1145540"/>
            <a:ext cx="9271635" cy="65659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ts val="6670"/>
              </a:lnSpc>
            </a:pPr>
            <a:r>
              <a:rPr kumimoji="1" lang="zh-CN" altLang="en-US" sz="4800" dirty="0">
                <a:solidFill>
                  <a:srgbClr val="49474A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WenYue ZHJXinWeiTi (Authorization Required) J" charset="-122"/>
              </a:rPr>
              <a:t>审核</a:t>
            </a:r>
            <a:r>
              <a:rPr kumimoji="1" lang="zh-CN" altLang="en-US" sz="4800" dirty="0" smtClean="0">
                <a:solidFill>
                  <a:srgbClr val="49474A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WenYue ZHJXinWeiTi (Authorization Required) J" charset="-122"/>
              </a:rPr>
              <a:t>步骤</a:t>
            </a:r>
            <a:r>
              <a:rPr kumimoji="1" lang="en-US" altLang="zh-CN" sz="4800" dirty="0" smtClean="0">
                <a:solidFill>
                  <a:srgbClr val="49474A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WenYue ZHJXinWeiTi (Authorization Required) J" charset="-122"/>
              </a:rPr>
              <a:t>-</a:t>
            </a:r>
            <a:r>
              <a:rPr kumimoji="1" lang="zh-CN" altLang="en-US" sz="4800" dirty="0" smtClean="0">
                <a:solidFill>
                  <a:srgbClr val="49474A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WenYue ZHJXinWeiTi (Authorization Required) J" charset="-122"/>
              </a:rPr>
              <a:t>审核学生报名信息</a:t>
            </a:r>
            <a:endParaRPr kumimoji="1" lang="zh-CN" altLang="en-US" sz="4800" b="0" i="0" u="none" spc="0" dirty="0">
              <a:solidFill>
                <a:srgbClr val="49474A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  <a:cs typeface="WenYue ZHJXinWeiTi (Authorization Required) J" charset="-122"/>
            </a:endParaRPr>
          </a:p>
        </p:txBody>
      </p:sp>
      <p:cxnSp>
        <p:nvCxnSpPr>
          <p:cNvPr id="3" name="直接连接符 2"/>
          <p:cNvCxnSpPr/>
          <p:nvPr/>
        </p:nvCxnSpPr>
        <p:spPr>
          <a:xfrm>
            <a:off x="1118235" y="2188845"/>
            <a:ext cx="21817965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" name="直接连接符 7"/>
          <p:cNvCxnSpPr/>
          <p:nvPr/>
        </p:nvCxnSpPr>
        <p:spPr>
          <a:xfrm>
            <a:off x="6866890" y="2710180"/>
            <a:ext cx="0" cy="9857740"/>
          </a:xfrm>
          <a:prstGeom prst="line">
            <a:avLst/>
          </a:prstGeom>
          <a:ln w="12700" cmpd="sng">
            <a:solidFill>
              <a:schemeClr val="bg1">
                <a:lumMod val="8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文本框 9"/>
          <p:cNvSpPr txBox="1"/>
          <p:nvPr/>
        </p:nvSpPr>
        <p:spPr>
          <a:xfrm>
            <a:off x="1193165" y="2958947"/>
            <a:ext cx="5431155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 algn="just">
              <a:lnSpc>
                <a:spcPct val="150000"/>
              </a:lnSpc>
              <a:buFont typeface="+mj-ea"/>
              <a:buAutoNum type="circleNumDbPlain"/>
            </a:pPr>
            <a:r>
              <a:rPr lang="zh-CN" altLang="en-US" sz="3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微软雅黑 Light" panose="020B0502040204020203" charset="-122"/>
                <a:ea typeface="微软雅黑 Light" panose="020B0502040204020203" charset="-122"/>
              </a:rPr>
              <a:t>点击辅修专业报名</a:t>
            </a:r>
            <a:endParaRPr lang="en-US" altLang="zh-CN" sz="3200" dirty="0" smtClean="0">
              <a:solidFill>
                <a:schemeClr val="tx1">
                  <a:lumMod val="50000"/>
                  <a:lumOff val="50000"/>
                </a:schemeClr>
              </a:solidFill>
              <a:latin typeface="微软雅黑 Light" panose="020B0502040204020203" charset="-122"/>
              <a:ea typeface="微软雅黑 Light" panose="020B0502040204020203" charset="-122"/>
            </a:endParaRPr>
          </a:p>
          <a:p>
            <a:pPr marL="514350" indent="-514350" algn="just">
              <a:lnSpc>
                <a:spcPct val="150000"/>
              </a:lnSpc>
              <a:buFont typeface="+mj-ea"/>
              <a:buAutoNum type="circleNumDbPlain"/>
            </a:pPr>
            <a:r>
              <a:rPr lang="zh-CN" altLang="en-US" sz="3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微软雅黑 Light" panose="020B0502040204020203" charset="-122"/>
                <a:ea typeface="微软雅黑 Light" panose="020B0502040204020203" charset="-122"/>
              </a:rPr>
              <a:t>切换学期到</a:t>
            </a:r>
            <a:r>
              <a:rPr lang="en-US" altLang="zh-CN" sz="3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微软雅黑 Light" panose="020B0502040204020203" charset="-122"/>
                <a:ea typeface="微软雅黑 Light" panose="020B0502040204020203" charset="-122"/>
              </a:rPr>
              <a:t>2023-2024-1</a:t>
            </a:r>
            <a:endParaRPr lang="en-US" altLang="zh-CN" sz="3200" dirty="0">
              <a:solidFill>
                <a:schemeClr val="tx1">
                  <a:lumMod val="50000"/>
                  <a:lumOff val="50000"/>
                </a:schemeClr>
              </a:solidFill>
              <a:latin typeface="微软雅黑 Light" panose="020B0502040204020203" charset="-122"/>
              <a:ea typeface="微软雅黑 Light" panose="020B0502040204020203" charset="-122"/>
            </a:endParaRPr>
          </a:p>
          <a:p>
            <a:pPr marL="514350" indent="-514350" algn="just">
              <a:lnSpc>
                <a:spcPct val="150000"/>
              </a:lnSpc>
              <a:buFont typeface="+mj-ea"/>
              <a:buAutoNum type="circleNumDbPlain"/>
            </a:pPr>
            <a:r>
              <a:rPr lang="zh-CN" altLang="en-US" sz="3200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 Light" panose="020B0502040204020203" charset="-122"/>
                <a:ea typeface="微软雅黑 Light" panose="020B0502040204020203" charset="-122"/>
              </a:rPr>
              <a:t>点</a:t>
            </a:r>
            <a:r>
              <a:rPr lang="zh-CN" altLang="en-US" sz="3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微软雅黑 Light" panose="020B0502040204020203" charset="-122"/>
                <a:ea typeface="微软雅黑 Light" panose="020B0502040204020203" charset="-122"/>
              </a:rPr>
              <a:t>开操作栏选择审核、删除或者导出（导出报名表）</a:t>
            </a:r>
            <a:endParaRPr lang="en-US" altLang="zh-CN" sz="3200" dirty="0" smtClean="0">
              <a:solidFill>
                <a:schemeClr val="tx1">
                  <a:lumMod val="50000"/>
                  <a:lumOff val="50000"/>
                </a:schemeClr>
              </a:solidFill>
              <a:latin typeface="微软雅黑 Light" panose="020B0502040204020203" charset="-122"/>
              <a:ea typeface="微软雅黑 Light" panose="020B0502040204020203" charset="-122"/>
            </a:endParaRPr>
          </a:p>
          <a:p>
            <a:pPr marL="514350" indent="-514350" algn="just">
              <a:lnSpc>
                <a:spcPct val="150000"/>
              </a:lnSpc>
              <a:buFont typeface="+mj-ea"/>
              <a:buAutoNum type="circleNumDbPlain"/>
            </a:pPr>
            <a:endParaRPr lang="en-US" altLang="zh-CN" sz="3200" dirty="0" smtClean="0">
              <a:solidFill>
                <a:srgbClr val="6A84CC"/>
              </a:solidFill>
              <a:latin typeface="微软雅黑 Light" panose="020B0502040204020203" charset="-122"/>
              <a:ea typeface="微软雅黑 Light" panose="020B0502040204020203" charset="-122"/>
            </a:endParaRPr>
          </a:p>
        </p:txBody>
      </p:sp>
      <p:sp>
        <p:nvSpPr>
          <p:cNvPr id="20" name="文本框 19"/>
          <p:cNvSpPr txBox="1"/>
          <p:nvPr/>
        </p:nvSpPr>
        <p:spPr>
          <a:xfrm>
            <a:off x="11565747" y="11552257"/>
            <a:ext cx="6992303" cy="101566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>
              <a:defRPr lang="zh-CN"/>
            </a:defPPr>
            <a:lvl1pPr algn="ctr">
              <a:lnSpc>
                <a:spcPct val="150000"/>
              </a:lnSpc>
              <a:defRPr sz="4000">
                <a:solidFill>
                  <a:schemeClr val="tx1">
                    <a:lumMod val="50000"/>
                    <a:lumOff val="50000"/>
                  </a:schemeClr>
                </a:solidFill>
                <a:latin typeface="微软雅黑 Light" panose="020B0502040204020203" charset="-122"/>
                <a:ea typeface="微软雅黑 Light" panose="020B0502040204020203" charset="-122"/>
              </a:defRPr>
            </a:lvl1pPr>
          </a:lstStyle>
          <a:p>
            <a:r>
              <a:rPr lang="zh-CN" altLang="en-US" dirty="0"/>
              <a:t>辅修专业报名审核</a:t>
            </a:r>
            <a:endParaRPr lang="en-US" altLang="zh-CN" dirty="0"/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28181" y="2710179"/>
            <a:ext cx="15985134" cy="8455361"/>
          </a:xfrm>
          <a:prstGeom prst="rect">
            <a:avLst/>
          </a:prstGeom>
        </p:spPr>
      </p:pic>
      <p:sp>
        <p:nvSpPr>
          <p:cNvPr id="15" name="椭圆 14"/>
          <p:cNvSpPr>
            <a:spLocks noChangeAspect="1"/>
          </p:cNvSpPr>
          <p:nvPr/>
        </p:nvSpPr>
        <p:spPr>
          <a:xfrm>
            <a:off x="8590548" y="6784236"/>
            <a:ext cx="360000" cy="360000"/>
          </a:xfrm>
          <a:prstGeom prst="ellipse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endParaRPr lang="zh-CN" altLang="en-US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6" name="椭圆 15"/>
          <p:cNvSpPr>
            <a:spLocks noChangeAspect="1"/>
          </p:cNvSpPr>
          <p:nvPr/>
        </p:nvSpPr>
        <p:spPr>
          <a:xfrm>
            <a:off x="19878308" y="4112156"/>
            <a:ext cx="360000" cy="360000"/>
          </a:xfrm>
          <a:prstGeom prst="ellipse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endParaRPr lang="zh-CN" altLang="en-US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8" name="椭圆 17"/>
          <p:cNvSpPr>
            <a:spLocks noChangeAspect="1"/>
          </p:cNvSpPr>
          <p:nvPr/>
        </p:nvSpPr>
        <p:spPr>
          <a:xfrm>
            <a:off x="22555468" y="5219596"/>
            <a:ext cx="360000" cy="360000"/>
          </a:xfrm>
          <a:prstGeom prst="ellipse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3</a:t>
            </a:r>
            <a:endParaRPr lang="zh-CN" altLang="en-US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10147456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1061</TotalTime>
  <Words>133</Words>
  <Application>Microsoft Office PowerPoint</Application>
  <PresentationFormat>自定义</PresentationFormat>
  <Paragraphs>32</Paragraphs>
  <Slides>3</Slides>
  <Notes>0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3</vt:i4>
      </vt:variant>
    </vt:vector>
  </HeadingPairs>
  <TitlesOfParts>
    <vt:vector size="4" baseType="lpstr">
      <vt:lpstr>Office Theme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pome</dc:creator>
  <cp:lastModifiedBy>梁辉</cp:lastModifiedBy>
  <cp:revision>121</cp:revision>
  <dcterms:created xsi:type="dcterms:W3CDTF">2020-11-30T06:41:00Z</dcterms:created>
  <dcterms:modified xsi:type="dcterms:W3CDTF">2023-04-25T01:29:29Z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2052-11.1.0.10132</vt:lpwstr>
  </property>
</Properties>
</file>